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68553685691252E-2"/>
          <c:y val="0.17413610348080671"/>
          <c:w val="0.91014234985332565"/>
          <c:h val="0.61221405194740308"/>
        </c:manualLayout>
      </c:layout>
      <c:lineChart>
        <c:grouping val="standard"/>
        <c:varyColors val="0"/>
        <c:ser>
          <c:idx val="0"/>
          <c:order val="0"/>
          <c:tx>
            <c:strRef>
              <c:f>'2018 год (район)'!$B$34</c:f>
              <c:strCache>
                <c:ptCount val="1"/>
                <c:pt idx="0">
                  <c:v>2019 год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962962962962969E-2"/>
                  <c:y val="-8.1053698074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86710239651415E-2"/>
                  <c:y val="-4.457953394123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29629629629631E-2"/>
                  <c:y val="-4.2517110646680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344226579520732E-2"/>
                  <c:y val="-3.9166512179094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601307189542645E-2"/>
                  <c:y val="-4.457953394123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37254901960785E-2"/>
                  <c:y val="-3.6474164133738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344226579520711E-2"/>
                  <c:y val="3.399434438798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372549019607905E-2"/>
                  <c:y val="-5.319075067293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372549019607843E-2"/>
                  <c:y val="2.5195618739809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5468409586055E-2"/>
                  <c:y val="-5.0391237479618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3115468409586055E-2"/>
                  <c:y val="4.910294189376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629629629629676E-2"/>
                  <c:y val="4.5325792517318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200435729847641E-2"/>
                  <c:y val="3.399434438798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'2018 год (район)'!$C$33:$O$33</c:f>
              <c:strCache>
                <c:ptCount val="13"/>
                <c:pt idx="0">
                  <c:v>на 1.01</c:v>
                </c:pt>
                <c:pt idx="1">
                  <c:v>на 1.02</c:v>
                </c:pt>
                <c:pt idx="2">
                  <c:v>на 1.03</c:v>
                </c:pt>
                <c:pt idx="3">
                  <c:v>на 1.04</c:v>
                </c:pt>
                <c:pt idx="4">
                  <c:v>на 1.05</c:v>
                </c:pt>
                <c:pt idx="5">
                  <c:v>на 1.06</c:v>
                </c:pt>
                <c:pt idx="6">
                  <c:v>на 1.07</c:v>
                </c:pt>
                <c:pt idx="7">
                  <c:v>на 1.08</c:v>
                </c:pt>
                <c:pt idx="8">
                  <c:v>на 1.09</c:v>
                </c:pt>
                <c:pt idx="9">
                  <c:v>на 1.10</c:v>
                </c:pt>
                <c:pt idx="10">
                  <c:v>на 1.11</c:v>
                </c:pt>
                <c:pt idx="11">
                  <c:v>на 1.12</c:v>
                </c:pt>
                <c:pt idx="12">
                  <c:v>на 1.01</c:v>
                </c:pt>
              </c:strCache>
            </c:strRef>
          </c:cat>
          <c:val>
            <c:numRef>
              <c:f>'2018 год (район)'!$C$34:$O$34</c:f>
              <c:numCache>
                <c:formatCode>General</c:formatCode>
                <c:ptCount val="13"/>
                <c:pt idx="0">
                  <c:v>2435.3000000000002</c:v>
                </c:pt>
                <c:pt idx="1">
                  <c:v>2726.1</c:v>
                </c:pt>
                <c:pt idx="2">
                  <c:v>2623</c:v>
                </c:pt>
                <c:pt idx="3">
                  <c:v>2638.7</c:v>
                </c:pt>
                <c:pt idx="4">
                  <c:v>3583.6</c:v>
                </c:pt>
                <c:pt idx="5">
                  <c:v>3278.2</c:v>
                </c:pt>
                <c:pt idx="6">
                  <c:v>2731.4</c:v>
                </c:pt>
                <c:pt idx="7">
                  <c:v>3998.3</c:v>
                </c:pt>
                <c:pt idx="8">
                  <c:v>2256.1999999999998</c:v>
                </c:pt>
                <c:pt idx="9">
                  <c:v>2115.8000000000002</c:v>
                </c:pt>
                <c:pt idx="10">
                  <c:v>2444.8000000000002</c:v>
                </c:pt>
                <c:pt idx="11">
                  <c:v>2324.6999999999998</c:v>
                </c:pt>
                <c:pt idx="12">
                  <c:v>2045.1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'2018 год (район)'!$B$35</c:f>
              <c:strCache>
                <c:ptCount val="1"/>
                <c:pt idx="0">
                  <c:v>2020 год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858387799564274E-2"/>
                  <c:y val="-1.931667324347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115468409586055E-2"/>
                  <c:y val="4.6623109492125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2962962962969E-2"/>
                  <c:y val="-3.64741641337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344226579520732E-2"/>
                  <c:y val="-4.1193624251984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115468409586055E-2"/>
                  <c:y val="-4.8632218844984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830065359477121E-2"/>
                  <c:y val="-2.5649713005810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087145969498909E-2"/>
                  <c:y val="-4.59475062619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115605647333297E-2"/>
                  <c:y val="4.935078848178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14379084967328E-2"/>
                  <c:y val="-3.6474164133738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5468409586055E-2"/>
                  <c:y val="2.444834710789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4858387799564364E-2"/>
                  <c:y val="-4.457953394123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62962962962969E-2"/>
                  <c:y val="-4.8632218844984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15032679738689E-2"/>
                  <c:y val="-4.0526849037487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'2018 год (район)'!$C$33:$O$33</c:f>
              <c:strCache>
                <c:ptCount val="13"/>
                <c:pt idx="0">
                  <c:v>на 1.01</c:v>
                </c:pt>
                <c:pt idx="1">
                  <c:v>на 1.02</c:v>
                </c:pt>
                <c:pt idx="2">
                  <c:v>на 1.03</c:v>
                </c:pt>
                <c:pt idx="3">
                  <c:v>на 1.04</c:v>
                </c:pt>
                <c:pt idx="4">
                  <c:v>на 1.05</c:v>
                </c:pt>
                <c:pt idx="5">
                  <c:v>на 1.06</c:v>
                </c:pt>
                <c:pt idx="6">
                  <c:v>на 1.07</c:v>
                </c:pt>
                <c:pt idx="7">
                  <c:v>на 1.08</c:v>
                </c:pt>
                <c:pt idx="8">
                  <c:v>на 1.09</c:v>
                </c:pt>
                <c:pt idx="9">
                  <c:v>на 1.10</c:v>
                </c:pt>
                <c:pt idx="10">
                  <c:v>на 1.11</c:v>
                </c:pt>
                <c:pt idx="11">
                  <c:v>на 1.12</c:v>
                </c:pt>
                <c:pt idx="12">
                  <c:v>на 1.01</c:v>
                </c:pt>
              </c:strCache>
            </c:strRef>
          </c:cat>
          <c:val>
            <c:numRef>
              <c:f>'2018 год (район)'!$C$35:$O$35</c:f>
              <c:numCache>
                <c:formatCode>General</c:formatCode>
                <c:ptCount val="13"/>
                <c:pt idx="0">
                  <c:v>2045.1</c:v>
                </c:pt>
                <c:pt idx="1">
                  <c:v>2155.9</c:v>
                </c:pt>
                <c:pt idx="2">
                  <c:v>2204.9</c:v>
                </c:pt>
                <c:pt idx="3">
                  <c:v>2099.1999999999998</c:v>
                </c:pt>
                <c:pt idx="4">
                  <c:v>2293.8000000000002</c:v>
                </c:pt>
                <c:pt idx="5">
                  <c:v>2757.2</c:v>
                </c:pt>
                <c:pt idx="6">
                  <c:v>2832.6</c:v>
                </c:pt>
                <c:pt idx="7">
                  <c:v>3319.5</c:v>
                </c:pt>
                <c:pt idx="8">
                  <c:v>2856.1000000000013</c:v>
                </c:pt>
                <c:pt idx="9">
                  <c:v>2080.3000000000002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30144"/>
        <c:axId val="16631680"/>
      </c:lineChart>
      <c:catAx>
        <c:axId val="1663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31680"/>
        <c:crosses val="autoZero"/>
        <c:auto val="1"/>
        <c:lblAlgn val="ctr"/>
        <c:lblOffset val="100"/>
        <c:noMultiLvlLbl val="0"/>
      </c:catAx>
      <c:valAx>
        <c:axId val="16631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630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DC4F-606B-45EA-A23C-F5DCD6C78616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B734-8857-4D9E-9C0D-8FAEC2E14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071569"/>
          </a:xfrm>
        </p:spPr>
        <p:txBody>
          <a:bodyPr>
            <a:noAutofit/>
          </a:bodyPr>
          <a:lstStyle/>
          <a:p>
            <a:r>
              <a:rPr lang="ru-RU" sz="2000" b="1" i="1" dirty="0"/>
              <a:t>Недоимка по налогам и сборам в бюджет </a:t>
            </a:r>
            <a:r>
              <a:rPr lang="ru-RU" sz="2000" b="1" i="1" dirty="0" err="1"/>
              <a:t>Осинского</a:t>
            </a:r>
            <a:r>
              <a:rPr lang="ru-RU" sz="2000" b="1" i="1" dirty="0"/>
              <a:t> муниципального района </a:t>
            </a:r>
            <a:r>
              <a:rPr lang="ru-RU" sz="2000" b="1" i="1" dirty="0" smtClean="0"/>
              <a:t> </a:t>
            </a:r>
            <a:r>
              <a:rPr lang="ru-RU" sz="2000" b="1" i="1" dirty="0"/>
              <a:t>за </a:t>
            </a:r>
            <a:r>
              <a:rPr lang="ru-RU" sz="2000" b="1" i="1" dirty="0" smtClean="0"/>
              <a:t>2019-2020 гг.</a:t>
            </a:r>
            <a:br>
              <a:rPr lang="ru-RU" sz="2000" b="1" i="1" dirty="0" smtClean="0"/>
            </a:br>
            <a:r>
              <a:rPr lang="ru-RU" sz="2000" b="1" i="1" dirty="0" smtClean="0"/>
              <a:t> </a:t>
            </a:r>
            <a:r>
              <a:rPr lang="ru-RU" sz="2000" b="1" i="1" dirty="0"/>
              <a:t>(по </a:t>
            </a:r>
            <a:r>
              <a:rPr lang="ru-RU" sz="2000" b="1" i="1" dirty="0" smtClean="0"/>
              <a:t>состоянию </a:t>
            </a:r>
            <a:r>
              <a:rPr lang="ru-RU" sz="2000" b="1" i="1" smtClean="0"/>
              <a:t>на </a:t>
            </a:r>
            <a:r>
              <a:rPr lang="ru-RU" sz="2000" b="1" i="1" smtClean="0"/>
              <a:t>1.10.2020 </a:t>
            </a:r>
            <a:r>
              <a:rPr lang="ru-RU" sz="2000" b="1" i="1" dirty="0" smtClean="0"/>
              <a:t>г.)</a:t>
            </a:r>
            <a:r>
              <a:rPr lang="ru-RU" sz="2000" i="1" dirty="0" smtClean="0"/>
              <a:t> </a:t>
            </a:r>
            <a:endParaRPr lang="ru-RU" sz="2000" i="1" dirty="0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-714412" y="3286124"/>
            <a:ext cx="250033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т</a:t>
            </a:r>
            <a:r>
              <a:rPr lang="ru-RU" sz="1400" dirty="0" smtClean="0">
                <a:solidFill>
                  <a:schemeClr val="tx1"/>
                </a:solidFill>
              </a:rPr>
              <a:t>ыс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271358"/>
              </p:ext>
            </p:extLst>
          </p:nvPr>
        </p:nvGraphicFramePr>
        <p:xfrm>
          <a:off x="1115616" y="1268760"/>
          <a:ext cx="7286625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Недоимка по налогам и сборам в бюджет Осинского муниципального района  за 2019-2020 гг.  (по состоянию на 1.10.2020 г.)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Недоимка по налогам и сборам в бюджет Осинского муниципального района  за 2017-2018 гг. (по состоянию на 1.06.2018) </dc:title>
  <dc:creator>BogdanovaFIN</dc:creator>
  <cp:lastModifiedBy>НатальяФин</cp:lastModifiedBy>
  <cp:revision>22</cp:revision>
  <dcterms:created xsi:type="dcterms:W3CDTF">2018-06-21T02:40:17Z</dcterms:created>
  <dcterms:modified xsi:type="dcterms:W3CDTF">2020-10-23T03:12:08Z</dcterms:modified>
</cp:coreProperties>
</file>